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0546" y="1858343"/>
            <a:ext cx="9144000" cy="2387600"/>
          </a:xfrm>
        </p:spPr>
        <p:txBody>
          <a:bodyPr>
            <a:normAutofit fontScale="90000"/>
          </a:bodyPr>
          <a:lstStyle/>
          <a:p>
            <a:r>
              <a:rPr lang="en-US" b="1" i="1" dirty="0" smtClean="0"/>
              <a:t/>
            </a:r>
            <a:br>
              <a:rPr lang="en-US" b="1" i="1" dirty="0" smtClean="0"/>
            </a:br>
            <a:r>
              <a:rPr lang="en-US" b="1" i="1" dirty="0" smtClean="0"/>
              <a:t>Theories </a:t>
            </a:r>
            <a:r>
              <a:rPr lang="en-US" b="1" i="1" dirty="0"/>
              <a:t>of Human Rights</a:t>
            </a:r>
            <a:r>
              <a:rPr lang="en-US" dirty="0"/>
              <a:t/>
            </a:r>
            <a:br>
              <a:rPr lang="en-US" dirty="0"/>
            </a:br>
            <a:endParaRPr lang="en-US" dirty="0"/>
          </a:p>
        </p:txBody>
      </p:sp>
    </p:spTree>
    <p:extLst>
      <p:ext uri="{BB962C8B-B14F-4D97-AF65-F5344CB8AC3E}">
        <p14:creationId xmlns:p14="http://schemas.microsoft.com/office/powerpoint/2010/main" val="2642105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normAutofit fontScale="90000"/>
          </a:bodyPr>
          <a:lstStyle/>
          <a:p>
            <a:r>
              <a:rPr lang="en-US" b="1" dirty="0" smtClean="0"/>
              <a:t/>
            </a:r>
            <a:br>
              <a:rPr lang="en-US" b="1" dirty="0" smtClean="0"/>
            </a:br>
            <a:r>
              <a:rPr lang="en-US" b="1" dirty="0" smtClean="0"/>
              <a:t>Conclusion</a:t>
            </a:r>
            <a:r>
              <a:rPr lang="en-US" b="1" dirty="0"/>
              <a:t>:</a:t>
            </a:r>
            <a:r>
              <a:rPr lang="en-US" dirty="0"/>
              <a:t/>
            </a:r>
            <a:br>
              <a:rPr lang="en-US" dirty="0"/>
            </a:br>
            <a:endParaRPr lang="en-US" dirty="0"/>
          </a:p>
        </p:txBody>
      </p:sp>
      <p:sp>
        <p:nvSpPr>
          <p:cNvPr id="3" name="Content Placeholder 2"/>
          <p:cNvSpPr>
            <a:spLocks noGrp="1"/>
          </p:cNvSpPr>
          <p:nvPr>
            <p:ph idx="1"/>
          </p:nvPr>
        </p:nvSpPr>
        <p:spPr>
          <a:xfrm>
            <a:off x="838200" y="1293541"/>
            <a:ext cx="10515600" cy="4883422"/>
          </a:xfrm>
        </p:spPr>
        <p:txBody>
          <a:bodyPr>
            <a:normAutofit fontScale="92500"/>
          </a:bodyPr>
          <a:lstStyle/>
          <a:p>
            <a:pPr marL="0" indent="0">
              <a:buNone/>
            </a:pPr>
            <a:r>
              <a:rPr lang="en-US" dirty="0" smtClean="0"/>
              <a:t>	We </a:t>
            </a:r>
            <a:r>
              <a:rPr lang="en-US" dirty="0"/>
              <a:t>considered several theories of the nature of rights. None of them explains rights adequately, but each of them has an element of truth. </a:t>
            </a:r>
            <a:endParaRPr lang="en-US" dirty="0" smtClean="0"/>
          </a:p>
          <a:p>
            <a:pPr marL="0" indent="0">
              <a:buNone/>
            </a:pPr>
            <a:r>
              <a:rPr lang="en-US" dirty="0"/>
              <a:t>	</a:t>
            </a:r>
            <a:r>
              <a:rPr lang="en-US" dirty="0" smtClean="0"/>
              <a:t>As </a:t>
            </a:r>
            <a:r>
              <a:rPr lang="en-US" dirty="0"/>
              <a:t>the theory of natural rights and the idealist theory provide us with the necessary basis of personality and worth of the individual on which rights must be founded. </a:t>
            </a:r>
            <a:endParaRPr lang="en-US" dirty="0" smtClean="0"/>
          </a:p>
          <a:p>
            <a:pPr marL="0" indent="0">
              <a:buNone/>
            </a:pPr>
            <a:r>
              <a:rPr lang="en-US" dirty="0"/>
              <a:t>	</a:t>
            </a:r>
            <a:r>
              <a:rPr lang="en-US" dirty="0" smtClean="0"/>
              <a:t>But </a:t>
            </a:r>
            <a:r>
              <a:rPr lang="en-US" dirty="0"/>
              <a:t>the rights must be related to social welfare, if personality is to develop properly.  Rights exist in society and for its common good. This aspect of right is emphasized by the social welfare theory. </a:t>
            </a:r>
            <a:endParaRPr lang="en-US" dirty="0" smtClean="0"/>
          </a:p>
          <a:p>
            <a:pPr marL="0" indent="0">
              <a:buNone/>
            </a:pPr>
            <a:r>
              <a:rPr lang="en-US" dirty="0"/>
              <a:t>	</a:t>
            </a:r>
            <a:r>
              <a:rPr lang="en-US" dirty="0" smtClean="0"/>
              <a:t>Lastly</a:t>
            </a:r>
            <a:r>
              <a:rPr lang="en-US" dirty="0"/>
              <a:t>, the legal theory emphasizes that moral, historical or functional aspects alone will not turn a claim into a right until and unless it is not recognized by the state and embodied in and enforced by law. </a:t>
            </a:r>
          </a:p>
          <a:p>
            <a:pPr marL="0" indent="0">
              <a:buNone/>
            </a:pPr>
            <a:endParaRPr lang="en-US" dirty="0"/>
          </a:p>
        </p:txBody>
      </p:sp>
    </p:spTree>
    <p:extLst>
      <p:ext uri="{BB962C8B-B14F-4D97-AF65-F5344CB8AC3E}">
        <p14:creationId xmlns:p14="http://schemas.microsoft.com/office/powerpoint/2010/main" val="79533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err="1"/>
              <a:t>Mazhar-ul-Haq</a:t>
            </a:r>
            <a:r>
              <a:rPr lang="en-US" dirty="0"/>
              <a:t>. (-) Political Science: Theory and practice.</a:t>
            </a:r>
          </a:p>
          <a:p>
            <a:endParaRPr lang="en-US" dirty="0"/>
          </a:p>
        </p:txBody>
      </p:sp>
    </p:spTree>
    <p:extLst>
      <p:ext uri="{BB962C8B-B14F-4D97-AF65-F5344CB8AC3E}">
        <p14:creationId xmlns:p14="http://schemas.microsoft.com/office/powerpoint/2010/main" val="150400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4963"/>
          </a:xfrm>
        </p:spPr>
        <p:txBody>
          <a:bodyPr>
            <a:normAutofit fontScale="90000"/>
          </a:bodyPr>
          <a:lstStyle/>
          <a:p>
            <a:r>
              <a:rPr lang="en-US" b="1" dirty="0" smtClean="0"/>
              <a:t/>
            </a:r>
            <a:br>
              <a:rPr lang="en-US" b="1" dirty="0" smtClean="0"/>
            </a:br>
            <a:r>
              <a:rPr lang="en-US" b="1" dirty="0" smtClean="0"/>
              <a:t>1</a:t>
            </a:r>
            <a:r>
              <a:rPr lang="en-US" b="1" dirty="0"/>
              <a:t>. Theory of Natural Rights:</a:t>
            </a:r>
            <a:r>
              <a:rPr lang="en-US" dirty="0"/>
              <a:t/>
            </a:r>
            <a:br>
              <a:rPr lang="en-US" dirty="0"/>
            </a:br>
            <a:endParaRPr lang="en-US" dirty="0"/>
          </a:p>
        </p:txBody>
      </p:sp>
      <p:sp>
        <p:nvSpPr>
          <p:cNvPr id="3" name="Content Placeholder 2"/>
          <p:cNvSpPr>
            <a:spLocks noGrp="1"/>
          </p:cNvSpPr>
          <p:nvPr>
            <p:ph idx="1"/>
          </p:nvPr>
        </p:nvSpPr>
        <p:spPr>
          <a:xfrm>
            <a:off x="838200" y="1260088"/>
            <a:ext cx="10515600" cy="4916875"/>
          </a:xfrm>
        </p:spPr>
        <p:txBody>
          <a:bodyPr>
            <a:normAutofit lnSpcReduction="10000"/>
          </a:bodyPr>
          <a:lstStyle/>
          <a:p>
            <a:pPr marL="0" indent="0" algn="just">
              <a:buNone/>
            </a:pPr>
            <a:r>
              <a:rPr lang="en-US" dirty="0" smtClean="0"/>
              <a:t>	According </a:t>
            </a:r>
            <a:r>
              <a:rPr lang="en-US" dirty="0"/>
              <a:t>to this doctrine of human rights, individuals enjoyed certain rights in the </a:t>
            </a:r>
            <a:r>
              <a:rPr lang="en-US" b="1" dirty="0" smtClean="0"/>
              <a:t>pre-political </a:t>
            </a:r>
            <a:r>
              <a:rPr lang="en-US" b="1" dirty="0"/>
              <a:t>existence</a:t>
            </a:r>
            <a:r>
              <a:rPr lang="en-US" dirty="0"/>
              <a:t>, which they called the </a:t>
            </a:r>
            <a:r>
              <a:rPr lang="en-US" b="1" dirty="0"/>
              <a:t>“state of nature”. </a:t>
            </a:r>
            <a:r>
              <a:rPr lang="en-US" dirty="0"/>
              <a:t>These rights are known as the </a:t>
            </a:r>
            <a:r>
              <a:rPr lang="en-US" b="1" dirty="0"/>
              <a:t>natural rights</a:t>
            </a:r>
            <a:r>
              <a:rPr lang="en-US" dirty="0"/>
              <a:t>. </a:t>
            </a:r>
            <a:endParaRPr lang="en-US" dirty="0" smtClean="0"/>
          </a:p>
          <a:p>
            <a:pPr marL="0" indent="0" algn="just">
              <a:buNone/>
            </a:pPr>
            <a:r>
              <a:rPr lang="en-US" dirty="0"/>
              <a:t>	</a:t>
            </a:r>
            <a:r>
              <a:rPr lang="en-US" dirty="0" smtClean="0"/>
              <a:t>They </a:t>
            </a:r>
            <a:r>
              <a:rPr lang="en-US" dirty="0"/>
              <a:t>are independent of and prior to the state. They do not depend for their validity upon the recognition and enforcement of the state. Man is born with them and they are inherent in him. They are as much a part of his nature as the </a:t>
            </a:r>
            <a:r>
              <a:rPr lang="en-US" dirty="0" err="1"/>
              <a:t>colour</a:t>
            </a:r>
            <a:r>
              <a:rPr lang="en-US" dirty="0"/>
              <a:t> of his skin and the power of locomotion. They are, therefore, </a:t>
            </a:r>
            <a:r>
              <a:rPr lang="en-US" b="1" dirty="0"/>
              <a:t>inalienable or inseparable </a:t>
            </a:r>
            <a:r>
              <a:rPr lang="en-US" dirty="0"/>
              <a:t>form man. The state cannot deprive any one of his natural rights. </a:t>
            </a:r>
            <a:endParaRPr lang="en-US" dirty="0" smtClean="0"/>
          </a:p>
          <a:p>
            <a:pPr marL="0" indent="0" algn="just">
              <a:buNone/>
            </a:pPr>
            <a:r>
              <a:rPr lang="en-US" dirty="0"/>
              <a:t>	</a:t>
            </a:r>
            <a:r>
              <a:rPr lang="en-US" dirty="0" smtClean="0"/>
              <a:t>Rather</a:t>
            </a:r>
            <a:r>
              <a:rPr lang="en-US" dirty="0"/>
              <a:t>, according to this view, the state was established only for their preservation and guarantee. </a:t>
            </a:r>
          </a:p>
          <a:p>
            <a:pPr marL="0" indent="0" algn="just">
              <a:buNone/>
            </a:pPr>
            <a:r>
              <a:rPr lang="en-US" dirty="0"/>
              <a:t>	</a:t>
            </a:r>
            <a:endParaRPr lang="en-US" dirty="0"/>
          </a:p>
        </p:txBody>
      </p:sp>
    </p:spTree>
    <p:extLst>
      <p:ext uri="{BB962C8B-B14F-4D97-AF65-F5344CB8AC3E}">
        <p14:creationId xmlns:p14="http://schemas.microsoft.com/office/powerpoint/2010/main" val="84331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753"/>
          </a:xfrm>
        </p:spPr>
        <p:txBody>
          <a:bodyPr>
            <a:normAutofit fontScale="90000"/>
          </a:bodyPr>
          <a:lstStyle/>
          <a:p>
            <a:r>
              <a:rPr lang="en-US" b="1" dirty="0" smtClean="0"/>
              <a:t/>
            </a:r>
            <a:br>
              <a:rPr lang="en-US" b="1" dirty="0" smtClean="0"/>
            </a:br>
            <a:r>
              <a:rPr lang="en-US" b="1" dirty="0" smtClean="0"/>
              <a:t>Criticism</a:t>
            </a:r>
            <a:r>
              <a:rPr lang="en-US" b="1" dirty="0"/>
              <a:t>:</a:t>
            </a:r>
            <a:r>
              <a:rPr lang="en-US" dirty="0"/>
              <a:t/>
            </a:r>
            <a:br>
              <a:rPr lang="en-US" dirty="0"/>
            </a:br>
            <a:endParaRPr lang="en-US" dirty="0"/>
          </a:p>
        </p:txBody>
      </p:sp>
      <p:sp>
        <p:nvSpPr>
          <p:cNvPr id="3" name="Content Placeholder 2"/>
          <p:cNvSpPr>
            <a:spLocks noGrp="1"/>
          </p:cNvSpPr>
          <p:nvPr>
            <p:ph idx="1"/>
          </p:nvPr>
        </p:nvSpPr>
        <p:spPr>
          <a:xfrm>
            <a:off x="838200" y="1260088"/>
            <a:ext cx="10515600" cy="4916875"/>
          </a:xfrm>
        </p:spPr>
        <p:txBody>
          <a:bodyPr>
            <a:normAutofit/>
          </a:bodyPr>
          <a:lstStyle/>
          <a:p>
            <a:pPr marL="0" indent="0">
              <a:buNone/>
            </a:pPr>
            <a:r>
              <a:rPr lang="en-US" dirty="0" smtClean="0"/>
              <a:t>	However</a:t>
            </a:r>
            <a:r>
              <a:rPr lang="en-US" dirty="0"/>
              <a:t>, after French Revolution the old Theory of Natural Rights was more and more discarded by the writers. They raised the following objections against it:  </a:t>
            </a:r>
          </a:p>
          <a:p>
            <a:pPr marL="0" indent="0">
              <a:buNone/>
            </a:pPr>
            <a:r>
              <a:rPr lang="en-US" b="1" dirty="0"/>
              <a:t>a) </a:t>
            </a:r>
            <a:r>
              <a:rPr lang="en-US" dirty="0"/>
              <a:t>The term ‘nature’ is confusing and vague. </a:t>
            </a:r>
          </a:p>
          <a:p>
            <a:pPr marL="0" indent="0">
              <a:buNone/>
            </a:pPr>
            <a:r>
              <a:rPr lang="en-US" b="1" dirty="0"/>
              <a:t>b) </a:t>
            </a:r>
            <a:r>
              <a:rPr lang="en-US" dirty="0"/>
              <a:t>Rights are not prior to society and state. Because a solitary individual has no right but power. It is the state which creates those conditions in which an individual can exercise his power to act and develop his self and personality. </a:t>
            </a:r>
            <a:endParaRPr lang="en-US" dirty="0" smtClean="0"/>
          </a:p>
          <a:p>
            <a:pPr marL="0" indent="0">
              <a:buNone/>
            </a:pPr>
            <a:r>
              <a:rPr lang="en-US" b="1" dirty="0" smtClean="0"/>
              <a:t>c</a:t>
            </a:r>
            <a:r>
              <a:rPr lang="en-US" b="1" dirty="0"/>
              <a:t>) </a:t>
            </a:r>
            <a:r>
              <a:rPr lang="en-US" dirty="0"/>
              <a:t>Natural right means natural power or the unlimited freedom </a:t>
            </a:r>
            <a:r>
              <a:rPr lang="en-US" dirty="0" smtClean="0"/>
              <a:t>which </a:t>
            </a:r>
            <a:r>
              <a:rPr lang="en-US" dirty="0"/>
              <a:t>is impossible in the society as it is limited by the equal rights of others and by the common good of </a:t>
            </a:r>
            <a:r>
              <a:rPr lang="en-US" dirty="0" smtClean="0"/>
              <a:t>society </a:t>
            </a:r>
            <a:r>
              <a:rPr lang="en-US" dirty="0"/>
              <a:t>and </a:t>
            </a:r>
            <a:r>
              <a:rPr lang="en-US" dirty="0" smtClean="0"/>
              <a:t>state</a:t>
            </a:r>
            <a:r>
              <a:rPr lang="en-US" dirty="0"/>
              <a:t>.</a:t>
            </a:r>
          </a:p>
          <a:p>
            <a:pPr marL="0" indent="0">
              <a:buNone/>
            </a:pPr>
            <a:endParaRPr lang="en-US" dirty="0"/>
          </a:p>
        </p:txBody>
      </p:sp>
    </p:spTree>
    <p:extLst>
      <p:ext uri="{BB962C8B-B14F-4D97-AF65-F5344CB8AC3E}">
        <p14:creationId xmlns:p14="http://schemas.microsoft.com/office/powerpoint/2010/main" val="3782845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4602"/>
          </a:xfrm>
        </p:spPr>
        <p:txBody>
          <a:bodyPr>
            <a:normAutofit fontScale="90000"/>
          </a:bodyPr>
          <a:lstStyle/>
          <a:p>
            <a:r>
              <a:rPr lang="en-US" b="1" dirty="0" smtClean="0"/>
              <a:t/>
            </a:r>
            <a:br>
              <a:rPr lang="en-US" b="1" dirty="0" smtClean="0"/>
            </a:br>
            <a:r>
              <a:rPr lang="en-US" b="1" dirty="0" smtClean="0"/>
              <a:t>2</a:t>
            </a:r>
            <a:r>
              <a:rPr lang="en-US" b="1" dirty="0"/>
              <a:t>. Modern Theory of Natural Rights:</a:t>
            </a:r>
            <a:r>
              <a:rPr lang="en-US" dirty="0"/>
              <a:t/>
            </a:r>
            <a:br>
              <a:rPr lang="en-US" dirty="0"/>
            </a:br>
            <a:endParaRPr lang="en-US" dirty="0"/>
          </a:p>
        </p:txBody>
      </p:sp>
      <p:sp>
        <p:nvSpPr>
          <p:cNvPr id="3" name="Content Placeholder 2"/>
          <p:cNvSpPr>
            <a:spLocks noGrp="1"/>
          </p:cNvSpPr>
          <p:nvPr>
            <p:ph idx="1"/>
          </p:nvPr>
        </p:nvSpPr>
        <p:spPr>
          <a:xfrm>
            <a:off x="838200" y="1405054"/>
            <a:ext cx="10515600" cy="4771909"/>
          </a:xfrm>
        </p:spPr>
        <p:txBody>
          <a:bodyPr/>
          <a:lstStyle/>
          <a:p>
            <a:pPr marL="0" indent="0" algn="just">
              <a:buNone/>
            </a:pPr>
            <a:r>
              <a:rPr lang="en-US" b="1" dirty="0" smtClean="0"/>
              <a:t>	T.H</a:t>
            </a:r>
            <a:r>
              <a:rPr lang="en-US" b="1" dirty="0"/>
              <a:t>. Green</a:t>
            </a:r>
            <a:r>
              <a:rPr lang="en-US" dirty="0"/>
              <a:t>, the idealist philosopher, explained natural rights by </a:t>
            </a:r>
            <a:r>
              <a:rPr lang="en-US" b="1" dirty="0"/>
              <a:t>reference not to the past but to the future</a:t>
            </a:r>
            <a:r>
              <a:rPr lang="en-US" dirty="0"/>
              <a:t>. </a:t>
            </a:r>
            <a:endParaRPr lang="en-US" dirty="0" smtClean="0"/>
          </a:p>
          <a:p>
            <a:pPr marL="0" indent="0" algn="just">
              <a:buNone/>
            </a:pPr>
            <a:r>
              <a:rPr lang="en-US" dirty="0"/>
              <a:t>	</a:t>
            </a:r>
            <a:r>
              <a:rPr lang="en-US" dirty="0" smtClean="0"/>
              <a:t>He </a:t>
            </a:r>
            <a:r>
              <a:rPr lang="en-US" dirty="0"/>
              <a:t>holds that they are </a:t>
            </a:r>
            <a:r>
              <a:rPr lang="en-US" b="1" dirty="0"/>
              <a:t>inherent in the moral nature of man</a:t>
            </a:r>
            <a:r>
              <a:rPr lang="en-US" dirty="0"/>
              <a:t>. They are the </a:t>
            </a:r>
            <a:r>
              <a:rPr lang="en-US" b="1" dirty="0"/>
              <a:t>minimum basic conditions </a:t>
            </a:r>
            <a:r>
              <a:rPr lang="en-US" dirty="0"/>
              <a:t>for moral development and self-realization. Man exists to realize the best in his nature. The </a:t>
            </a:r>
            <a:r>
              <a:rPr lang="en-US" b="1" dirty="0"/>
              <a:t>state must create those conditions</a:t>
            </a:r>
            <a:r>
              <a:rPr lang="en-US" dirty="0"/>
              <a:t> in which he can do so. These necessary conditions of moral development of human personality are the natural rights.</a:t>
            </a:r>
          </a:p>
          <a:p>
            <a:pPr marL="0" indent="0">
              <a:buNone/>
            </a:pPr>
            <a:endParaRPr lang="en-US" dirty="0"/>
          </a:p>
        </p:txBody>
      </p:sp>
    </p:spTree>
    <p:extLst>
      <p:ext uri="{BB962C8B-B14F-4D97-AF65-F5344CB8AC3E}">
        <p14:creationId xmlns:p14="http://schemas.microsoft.com/office/powerpoint/2010/main" val="209779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a:bodyPr>
          <a:lstStyle/>
          <a:p>
            <a:pPr marL="0" indent="0">
              <a:buNone/>
            </a:pPr>
            <a:r>
              <a:rPr lang="en-US" dirty="0" smtClean="0"/>
              <a:t>	</a:t>
            </a:r>
            <a:r>
              <a:rPr lang="en-US" b="1" dirty="0" smtClean="0"/>
              <a:t>Laski</a:t>
            </a:r>
            <a:r>
              <a:rPr lang="en-US" dirty="0" smtClean="0"/>
              <a:t> </a:t>
            </a:r>
            <a:r>
              <a:rPr lang="en-US" dirty="0"/>
              <a:t>also rejects the traditional historical element in the theory of natural rights. He says, </a:t>
            </a:r>
            <a:endParaRPr lang="en-US" dirty="0" smtClean="0"/>
          </a:p>
          <a:p>
            <a:pPr marL="0" indent="0">
              <a:buNone/>
            </a:pPr>
            <a:r>
              <a:rPr lang="en-US" b="1" dirty="0"/>
              <a:t>	</a:t>
            </a:r>
            <a:r>
              <a:rPr lang="en-US" b="1" dirty="0" smtClean="0"/>
              <a:t>“</a:t>
            </a:r>
            <a:r>
              <a:rPr lang="en-US" dirty="0"/>
              <a:t>They are historical in the sense, that at one given period and place, they are demanded by the character of its civilization, and they are natural in the sense that, under those same limitations (of time and place) the facts demanded their recognition. </a:t>
            </a:r>
            <a:r>
              <a:rPr lang="en-US" dirty="0" smtClean="0"/>
              <a:t>They </a:t>
            </a:r>
            <a:r>
              <a:rPr lang="en-US" dirty="0"/>
              <a:t>are natural rights because they are useful to the ends the state seeks to serve. In this sense they are prior to state, because without them the purpose of the state cannot be fulfilled. They may not be recognized by the state but they demand recognition. Any given state is set between rights that have been recognized and rights which demand recognition, that is, between legal rights actually recognized and the ideal or natural rights demanding recognition</a:t>
            </a:r>
            <a:r>
              <a:rPr lang="en-US" b="1" dirty="0"/>
              <a:t>”</a:t>
            </a:r>
            <a:r>
              <a:rPr lang="en-US" dirty="0"/>
              <a:t>. This view of natural rights is both correct and incontestable.</a:t>
            </a:r>
          </a:p>
          <a:p>
            <a:endParaRPr lang="en-US" dirty="0"/>
          </a:p>
        </p:txBody>
      </p:sp>
    </p:spTree>
    <p:extLst>
      <p:ext uri="{BB962C8B-B14F-4D97-AF65-F5344CB8AC3E}">
        <p14:creationId xmlns:p14="http://schemas.microsoft.com/office/powerpoint/2010/main" val="882206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0358"/>
          </a:xfrm>
        </p:spPr>
        <p:txBody>
          <a:bodyPr/>
          <a:lstStyle/>
          <a:p>
            <a:r>
              <a:rPr lang="en-US" b="1" dirty="0"/>
              <a:t>3. Legal Theory of Rights:</a:t>
            </a:r>
            <a:endParaRPr lang="en-US" dirty="0"/>
          </a:p>
        </p:txBody>
      </p:sp>
      <p:sp>
        <p:nvSpPr>
          <p:cNvPr id="3" name="Content Placeholder 2"/>
          <p:cNvSpPr>
            <a:spLocks noGrp="1"/>
          </p:cNvSpPr>
          <p:nvPr>
            <p:ph idx="1"/>
          </p:nvPr>
        </p:nvSpPr>
        <p:spPr>
          <a:xfrm>
            <a:off x="838200" y="1215484"/>
            <a:ext cx="10515600" cy="5018048"/>
          </a:xfrm>
        </p:spPr>
        <p:txBody>
          <a:bodyPr/>
          <a:lstStyle/>
          <a:p>
            <a:pPr marL="0" indent="0" algn="just">
              <a:buNone/>
            </a:pPr>
            <a:r>
              <a:rPr lang="en-US" dirty="0" smtClean="0"/>
              <a:t>	The </a:t>
            </a:r>
            <a:r>
              <a:rPr lang="en-US" dirty="0"/>
              <a:t>Legal Theory is just the </a:t>
            </a:r>
            <a:r>
              <a:rPr lang="en-US" b="1" dirty="0"/>
              <a:t>opposite </a:t>
            </a:r>
            <a:r>
              <a:rPr lang="en-US" dirty="0"/>
              <a:t>of the theory of Natural Rights. It was propounded by the </a:t>
            </a:r>
            <a:r>
              <a:rPr lang="en-US" b="1" dirty="0"/>
              <a:t>jurists of the Analytical School of Law</a:t>
            </a:r>
            <a:r>
              <a:rPr lang="en-US" dirty="0"/>
              <a:t>. </a:t>
            </a:r>
            <a:endParaRPr lang="en-US" dirty="0" smtClean="0"/>
          </a:p>
          <a:p>
            <a:pPr marL="0" indent="0" algn="just">
              <a:buNone/>
            </a:pPr>
            <a:r>
              <a:rPr lang="en-US" dirty="0"/>
              <a:t>	</a:t>
            </a:r>
            <a:r>
              <a:rPr lang="en-US" dirty="0" smtClean="0"/>
              <a:t>Accordingly </a:t>
            </a:r>
            <a:r>
              <a:rPr lang="en-US" dirty="0"/>
              <a:t>to them, the state does not recognize but actually creates rights. A right is that claim which is upheld by the </a:t>
            </a:r>
            <a:r>
              <a:rPr lang="en-US" b="1" dirty="0"/>
              <a:t>“force of the state upon the order of its court”</a:t>
            </a:r>
            <a:r>
              <a:rPr lang="en-US" dirty="0"/>
              <a:t>. </a:t>
            </a:r>
            <a:endParaRPr lang="en-US" dirty="0" smtClean="0"/>
          </a:p>
          <a:p>
            <a:pPr marL="0" indent="0" algn="just">
              <a:buNone/>
            </a:pPr>
            <a:r>
              <a:rPr lang="en-US" dirty="0"/>
              <a:t>	</a:t>
            </a:r>
            <a:r>
              <a:rPr lang="en-US" dirty="0" smtClean="0"/>
              <a:t>It </a:t>
            </a:r>
            <a:r>
              <a:rPr lang="en-US" dirty="0"/>
              <a:t>is the law or command of the sovereign and his authority that creates and maintains rights. Hence, there are no rights which are inherent in human nature. The </a:t>
            </a:r>
            <a:r>
              <a:rPr lang="en-US" b="1" dirty="0"/>
              <a:t>state creates rights </a:t>
            </a:r>
            <a:r>
              <a:rPr lang="en-US" dirty="0"/>
              <a:t>by formulating them, by defining their scope and by establishing law-courts and legal procedures to protect their enjoyment by the citizens. </a:t>
            </a:r>
          </a:p>
          <a:p>
            <a:pPr marL="0" indent="0">
              <a:buNone/>
            </a:pPr>
            <a:endParaRPr lang="en-US" dirty="0"/>
          </a:p>
        </p:txBody>
      </p:sp>
    </p:spTree>
    <p:extLst>
      <p:ext uri="{BB962C8B-B14F-4D97-AF65-F5344CB8AC3E}">
        <p14:creationId xmlns:p14="http://schemas.microsoft.com/office/powerpoint/2010/main" val="133589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1509"/>
          </a:xfrm>
        </p:spPr>
        <p:txBody>
          <a:bodyPr/>
          <a:lstStyle/>
          <a:p>
            <a:r>
              <a:rPr lang="en-US" b="1" dirty="0"/>
              <a:t>Criticism:</a:t>
            </a:r>
            <a:endParaRPr lang="en-US" dirty="0"/>
          </a:p>
        </p:txBody>
      </p:sp>
      <p:sp>
        <p:nvSpPr>
          <p:cNvPr id="3" name="Content Placeholder 2"/>
          <p:cNvSpPr>
            <a:spLocks noGrp="1"/>
          </p:cNvSpPr>
          <p:nvPr>
            <p:ph idx="1"/>
          </p:nvPr>
        </p:nvSpPr>
        <p:spPr>
          <a:xfrm>
            <a:off x="838200" y="1360449"/>
            <a:ext cx="10515600" cy="4816514"/>
          </a:xfrm>
        </p:spPr>
        <p:txBody>
          <a:bodyPr>
            <a:normAutofit fontScale="92500" lnSpcReduction="10000"/>
          </a:bodyPr>
          <a:lstStyle/>
          <a:p>
            <a:pPr marL="0" indent="0" algn="just">
              <a:buNone/>
            </a:pPr>
            <a:r>
              <a:rPr lang="en-US" dirty="0" smtClean="0"/>
              <a:t>	The </a:t>
            </a:r>
            <a:r>
              <a:rPr lang="en-US" dirty="0"/>
              <a:t>Legal Theory of Rights has been vehemently attacked on the following grounds:</a:t>
            </a:r>
          </a:p>
          <a:p>
            <a:pPr marL="0" indent="0" algn="just">
              <a:buNone/>
            </a:pPr>
            <a:r>
              <a:rPr lang="en-US" b="1" dirty="0"/>
              <a:t>a) </a:t>
            </a:r>
            <a:r>
              <a:rPr lang="en-US" dirty="0"/>
              <a:t>The state does not create rights, it merely recognizes them. </a:t>
            </a:r>
          </a:p>
          <a:p>
            <a:pPr marL="0" indent="0" algn="just">
              <a:buNone/>
            </a:pPr>
            <a:r>
              <a:rPr lang="en-US" b="1" dirty="0"/>
              <a:t>b) </a:t>
            </a:r>
            <a:r>
              <a:rPr lang="en-US" dirty="0"/>
              <a:t>Just as the state has rights against a citizen, he has also rights against the state. They are justifiable by a reference to common good which includes the good of all.</a:t>
            </a:r>
          </a:p>
          <a:p>
            <a:pPr marL="0" indent="0" algn="just">
              <a:buNone/>
            </a:pPr>
            <a:r>
              <a:rPr lang="en-US" b="1" dirty="0"/>
              <a:t>c) </a:t>
            </a:r>
            <a:r>
              <a:rPr lang="en-US" dirty="0"/>
              <a:t>A man has rights not only on his membership of the state but also of his other associations which are as real and as compelling as the rights of the state.</a:t>
            </a:r>
          </a:p>
          <a:p>
            <a:pPr marL="0" indent="0" algn="just">
              <a:buNone/>
            </a:pPr>
            <a:r>
              <a:rPr lang="en-US" b="1" dirty="0"/>
              <a:t>d) </a:t>
            </a:r>
            <a:r>
              <a:rPr lang="en-US" dirty="0"/>
              <a:t>Rights come not from law but from our sense of right and wrong, and when it changes, our rights change. They arise from the needs of our moral development. That is why, they are first moral and then legal. </a:t>
            </a:r>
          </a:p>
          <a:p>
            <a:pPr marL="0" indent="0">
              <a:buNone/>
            </a:pPr>
            <a:endParaRPr lang="en-US" dirty="0"/>
          </a:p>
        </p:txBody>
      </p:sp>
    </p:spTree>
    <p:extLst>
      <p:ext uri="{BB962C8B-B14F-4D97-AF65-F5344CB8AC3E}">
        <p14:creationId xmlns:p14="http://schemas.microsoft.com/office/powerpoint/2010/main" val="125727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660"/>
          </a:xfrm>
        </p:spPr>
        <p:txBody>
          <a:bodyPr/>
          <a:lstStyle/>
          <a:p>
            <a:r>
              <a:rPr lang="en-US" b="1" dirty="0"/>
              <a:t>4. Social Welfare Theory of Rights:</a:t>
            </a:r>
            <a:endParaRPr lang="en-US" dirty="0"/>
          </a:p>
        </p:txBody>
      </p:sp>
      <p:sp>
        <p:nvSpPr>
          <p:cNvPr id="3" name="Content Placeholder 2"/>
          <p:cNvSpPr>
            <a:spLocks noGrp="1"/>
          </p:cNvSpPr>
          <p:nvPr>
            <p:ph idx="1"/>
          </p:nvPr>
        </p:nvSpPr>
        <p:spPr>
          <a:xfrm>
            <a:off x="838200" y="1483112"/>
            <a:ext cx="10515600" cy="4693851"/>
          </a:xfrm>
        </p:spPr>
        <p:txBody>
          <a:bodyPr/>
          <a:lstStyle/>
          <a:p>
            <a:pPr marL="0" indent="0" algn="just">
              <a:buNone/>
            </a:pPr>
            <a:r>
              <a:rPr lang="en-US" dirty="0" smtClean="0"/>
              <a:t>	According </a:t>
            </a:r>
            <a:r>
              <a:rPr lang="en-US" dirty="0"/>
              <a:t>to the Social Welfare Theory, </a:t>
            </a:r>
            <a:r>
              <a:rPr lang="en-US" b="1" dirty="0"/>
              <a:t>rights are not independent of the society but inherent in it</a:t>
            </a:r>
            <a:r>
              <a:rPr lang="en-US" dirty="0"/>
              <a:t>. </a:t>
            </a:r>
            <a:endParaRPr lang="en-US" dirty="0" smtClean="0"/>
          </a:p>
          <a:p>
            <a:pPr marL="0" indent="0" algn="just">
              <a:buNone/>
            </a:pPr>
            <a:r>
              <a:rPr lang="en-US" dirty="0"/>
              <a:t>	</a:t>
            </a:r>
            <a:r>
              <a:rPr lang="en-US" dirty="0" smtClean="0"/>
              <a:t>They </a:t>
            </a:r>
            <a:r>
              <a:rPr lang="en-US" dirty="0"/>
              <a:t>are correlative to such functions as contribute to the well-being of the society. They are related to individual happiness and personality, because the welfare of the community is built upon the happiness of the individuals. But on the other hand, </a:t>
            </a:r>
            <a:r>
              <a:rPr lang="en-US" b="1" dirty="0"/>
              <a:t>one cannot have rights against public welfare </a:t>
            </a:r>
            <a:r>
              <a:rPr lang="en-US" dirty="0"/>
              <a:t>because it is to give him rights against welfare which is really ultimately his welfare also. </a:t>
            </a:r>
          </a:p>
          <a:p>
            <a:pPr marL="0" indent="0">
              <a:buNone/>
            </a:pPr>
            <a:endParaRPr lang="en-US" dirty="0"/>
          </a:p>
        </p:txBody>
      </p:sp>
    </p:spTree>
    <p:extLst>
      <p:ext uri="{BB962C8B-B14F-4D97-AF65-F5344CB8AC3E}">
        <p14:creationId xmlns:p14="http://schemas.microsoft.com/office/powerpoint/2010/main" val="3234661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1509"/>
          </a:xfrm>
        </p:spPr>
        <p:txBody>
          <a:bodyPr>
            <a:normAutofit fontScale="90000"/>
          </a:bodyPr>
          <a:lstStyle/>
          <a:p>
            <a:r>
              <a:rPr lang="en-US" b="1" dirty="0" smtClean="0"/>
              <a:t/>
            </a:r>
            <a:br>
              <a:rPr lang="en-US" b="1" dirty="0" smtClean="0"/>
            </a:br>
            <a:r>
              <a:rPr lang="en-US" b="1" dirty="0" smtClean="0"/>
              <a:t>Criticism</a:t>
            </a:r>
            <a:r>
              <a:rPr lang="en-US" b="1" dirty="0"/>
              <a: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	Following </a:t>
            </a:r>
            <a:r>
              <a:rPr lang="en-US" dirty="0"/>
              <a:t>objections have been raised against this theory:</a:t>
            </a:r>
          </a:p>
          <a:p>
            <a:pPr marL="0" indent="0">
              <a:buNone/>
            </a:pPr>
            <a:r>
              <a:rPr lang="en-US" b="1" dirty="0"/>
              <a:t>a) </a:t>
            </a:r>
            <a:r>
              <a:rPr lang="en-US" dirty="0"/>
              <a:t>It does not provide us the criterion of defining social welfare.</a:t>
            </a:r>
          </a:p>
          <a:p>
            <a:pPr marL="0" indent="0">
              <a:buNone/>
            </a:pPr>
            <a:r>
              <a:rPr lang="en-US" b="1" dirty="0"/>
              <a:t>b) </a:t>
            </a:r>
            <a:r>
              <a:rPr lang="en-US" dirty="0"/>
              <a:t>Sometimes under the pretext of social welfare the rights of the individual are taken away and his individuality suppressed. The result is the revolt of those persons and classes whose rights are denied or suppressed.</a:t>
            </a:r>
          </a:p>
          <a:p>
            <a:pPr marL="0" indent="0">
              <a:buNone/>
            </a:pPr>
            <a:endParaRPr lang="en-US" dirty="0"/>
          </a:p>
        </p:txBody>
      </p:sp>
    </p:spTree>
    <p:extLst>
      <p:ext uri="{BB962C8B-B14F-4D97-AF65-F5344CB8AC3E}">
        <p14:creationId xmlns:p14="http://schemas.microsoft.com/office/powerpoint/2010/main" val="12310905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29</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Theories of Human Rights </vt:lpstr>
      <vt:lpstr> 1. Theory of Natural Rights: </vt:lpstr>
      <vt:lpstr> Criticism: </vt:lpstr>
      <vt:lpstr> 2. Modern Theory of Natural Rights: </vt:lpstr>
      <vt:lpstr>PowerPoint Presentation</vt:lpstr>
      <vt:lpstr>3. Legal Theory of Rights:</vt:lpstr>
      <vt:lpstr>Criticism:</vt:lpstr>
      <vt:lpstr>4. Social Welfare Theory of Rights:</vt:lpstr>
      <vt:lpstr> Criticism: </vt:lpstr>
      <vt:lpstr> Conclusion: </vt:lpstr>
      <vt:lpstr>Source: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Theories of Human Rights </dc:title>
  <dc:creator>Acer</dc:creator>
  <cp:lastModifiedBy>Acer</cp:lastModifiedBy>
  <cp:revision>8</cp:revision>
  <dcterms:created xsi:type="dcterms:W3CDTF">2020-04-30T21:54:28Z</dcterms:created>
  <dcterms:modified xsi:type="dcterms:W3CDTF">2020-05-01T00:06:01Z</dcterms:modified>
</cp:coreProperties>
</file>